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100" d="100"/>
          <a:sy n="100" d="100"/>
        </p:scale>
        <p:origin x="-294" y="-17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ED21E7C-5844-40E6-BBC1-22807B85275B}" type="datetimeFigureOut">
              <a:rPr lang="en-US" smtClean="0"/>
              <a:pPr/>
              <a:t>11/17/2009</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8B7B13D-7D6F-4996-B5E2-47BE020CB8CF}"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8B7B13D-7D6F-4996-B5E2-47BE020CB8CF}" type="slidenum">
              <a:rPr lang="en-GB" smtClean="0"/>
              <a:pPr/>
              <a:t>5</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E003E1F-B7BB-47E6-9F16-426F7CACFB25}" type="datetimeFigureOut">
              <a:rPr lang="en-US" smtClean="0"/>
              <a:pPr/>
              <a:t>11/17/2009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400DA02-4056-44A4-9D32-D86F6625492B}"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E003E1F-B7BB-47E6-9F16-426F7CACFB25}" type="datetimeFigureOut">
              <a:rPr lang="en-US" smtClean="0"/>
              <a:pPr/>
              <a:t>11/17/2009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400DA02-4056-44A4-9D32-D86F6625492B}"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E003E1F-B7BB-47E6-9F16-426F7CACFB25}" type="datetimeFigureOut">
              <a:rPr lang="en-US" smtClean="0"/>
              <a:pPr/>
              <a:t>11/17/2009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400DA02-4056-44A4-9D32-D86F6625492B}"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E003E1F-B7BB-47E6-9F16-426F7CACFB25}" type="datetimeFigureOut">
              <a:rPr lang="en-US" smtClean="0"/>
              <a:pPr/>
              <a:t>11/17/2009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400DA02-4056-44A4-9D32-D86F6625492B}"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E003E1F-B7BB-47E6-9F16-426F7CACFB25}" type="datetimeFigureOut">
              <a:rPr lang="en-US" smtClean="0"/>
              <a:pPr/>
              <a:t>11/17/2009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400DA02-4056-44A4-9D32-D86F6625492B}"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E003E1F-B7BB-47E6-9F16-426F7CACFB25}" type="datetimeFigureOut">
              <a:rPr lang="en-US" smtClean="0"/>
              <a:pPr/>
              <a:t>11/17/2009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400DA02-4056-44A4-9D32-D86F6625492B}"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E003E1F-B7BB-47E6-9F16-426F7CACFB25}" type="datetimeFigureOut">
              <a:rPr lang="en-US" smtClean="0"/>
              <a:pPr/>
              <a:t>11/17/2009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400DA02-4056-44A4-9D32-D86F6625492B}"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E003E1F-B7BB-47E6-9F16-426F7CACFB25}" type="datetimeFigureOut">
              <a:rPr lang="en-US" smtClean="0"/>
              <a:pPr/>
              <a:t>11/17/2009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400DA02-4056-44A4-9D32-D86F6625492B}"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003E1F-B7BB-47E6-9F16-426F7CACFB25}" type="datetimeFigureOut">
              <a:rPr lang="en-US" smtClean="0"/>
              <a:pPr/>
              <a:t>11/17/2009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400DA02-4056-44A4-9D32-D86F6625492B}"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003E1F-B7BB-47E6-9F16-426F7CACFB25}" type="datetimeFigureOut">
              <a:rPr lang="en-US" smtClean="0"/>
              <a:pPr/>
              <a:t>11/17/2009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400DA02-4056-44A4-9D32-D86F6625492B}"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E003E1F-B7BB-47E6-9F16-426F7CACFB25}" type="datetimeFigureOut">
              <a:rPr lang="en-US" smtClean="0"/>
              <a:pPr/>
              <a:t>11/17/2009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400DA02-4056-44A4-9D32-D86F6625492B}"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003E1F-B7BB-47E6-9F16-426F7CACFB25}" type="datetimeFigureOut">
              <a:rPr lang="en-US" smtClean="0"/>
              <a:pPr/>
              <a:t>11/17/2009</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00DA02-4056-44A4-9D32-D86F6625492B}"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gi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2910" y="2143116"/>
            <a:ext cx="7672414" cy="869947"/>
          </a:xfrm>
        </p:spPr>
        <p:txBody>
          <a:bodyPr/>
          <a:lstStyle/>
          <a:p>
            <a:r>
              <a:rPr lang="en-GB" dirty="0" smtClean="0">
                <a:solidFill>
                  <a:schemeClr val="accent1">
                    <a:lumMod val="75000"/>
                  </a:schemeClr>
                </a:solidFill>
                <a:latin typeface="+mn-lt"/>
              </a:rPr>
              <a:t>Andrew Clark character analysis</a:t>
            </a:r>
            <a:endParaRPr lang="en-GB" dirty="0">
              <a:solidFill>
                <a:schemeClr val="accent1">
                  <a:lumMod val="75000"/>
                </a:schemeClr>
              </a:solidFill>
              <a:latin typeface="+mn-lt"/>
            </a:endParaRPr>
          </a:p>
        </p:txBody>
      </p:sp>
      <p:sp>
        <p:nvSpPr>
          <p:cNvPr id="3" name="Subtitle 2"/>
          <p:cNvSpPr>
            <a:spLocks noGrp="1"/>
          </p:cNvSpPr>
          <p:nvPr>
            <p:ph type="subTitle" idx="1"/>
          </p:nvPr>
        </p:nvSpPr>
        <p:spPr>
          <a:xfrm>
            <a:off x="357158" y="3000372"/>
            <a:ext cx="8572560" cy="3500462"/>
          </a:xfrm>
        </p:spPr>
        <p:txBody>
          <a:bodyPr>
            <a:normAutofit fontScale="85000" lnSpcReduction="10000"/>
          </a:bodyPr>
          <a:lstStyle/>
          <a:p>
            <a:pPr lvl="0" algn="l"/>
            <a:r>
              <a:rPr lang="en-US" sz="1800" b="1" dirty="0" smtClean="0">
                <a:solidFill>
                  <a:schemeClr val="bg1">
                    <a:lumMod val="50000"/>
                  </a:schemeClr>
                </a:solidFill>
                <a:latin typeface="Comic Sans MS" pitchFamily="66" charset="0"/>
              </a:rPr>
              <a:t>This film shows Andrew as the Jock. He wears sporty cloths and likes to spend his time doing sport related things. This makes him a bold character in this film, this is because he thinks he is the best and that he could “have” anyone. This makes him a likeable character to the girls, this then makes him think that he Is the best. We see this by the way he acts towards Bender.  </a:t>
            </a:r>
          </a:p>
          <a:p>
            <a:pPr lvl="0"/>
            <a:endParaRPr lang="en-GB" sz="1800" b="1" dirty="0" smtClean="0">
              <a:solidFill>
                <a:schemeClr val="bg1">
                  <a:lumMod val="50000"/>
                </a:schemeClr>
              </a:solidFill>
              <a:latin typeface="Comic Sans MS" pitchFamily="66" charset="0"/>
            </a:endParaRPr>
          </a:p>
          <a:p>
            <a:pPr lvl="0"/>
            <a:r>
              <a:rPr lang="en-GB" sz="1800" b="1" dirty="0" smtClean="0">
                <a:solidFill>
                  <a:schemeClr val="bg1">
                    <a:lumMod val="50000"/>
                  </a:schemeClr>
                </a:solidFill>
                <a:latin typeface="Comic Sans MS" pitchFamily="66" charset="0"/>
              </a:rPr>
              <a:t>Andrew says “My god are we going to be like our parents”. This gives us the impression that he does not wish to be like his dad.</a:t>
            </a:r>
            <a:r>
              <a:rPr lang="en-US" sz="1800" b="1" dirty="0" smtClean="0">
                <a:solidFill>
                  <a:schemeClr val="bg1">
                    <a:lumMod val="50000"/>
                  </a:schemeClr>
                </a:solidFill>
                <a:latin typeface="Comic Sans MS" pitchFamily="66" charset="0"/>
              </a:rPr>
              <a:t> </a:t>
            </a:r>
          </a:p>
          <a:p>
            <a:pPr lvl="0"/>
            <a:endParaRPr lang="en-GB" sz="1800" b="1" dirty="0" smtClean="0">
              <a:solidFill>
                <a:schemeClr val="bg1">
                  <a:lumMod val="50000"/>
                </a:schemeClr>
              </a:solidFill>
              <a:latin typeface="Comic Sans MS" pitchFamily="66" charset="0"/>
            </a:endParaRPr>
          </a:p>
          <a:p>
            <a:pPr lvl="0"/>
            <a:r>
              <a:rPr lang="en-GB" sz="1800" b="1" dirty="0" smtClean="0">
                <a:solidFill>
                  <a:schemeClr val="bg1">
                    <a:lumMod val="50000"/>
                  </a:schemeClr>
                </a:solidFill>
                <a:latin typeface="Comic Sans MS" pitchFamily="66" charset="0"/>
              </a:rPr>
              <a:t>When he tapes the persons butt cheeks together, it shows us that he is the bullying jock of the school.</a:t>
            </a:r>
            <a:endParaRPr lang="en-US" sz="1900" b="1" dirty="0" smtClean="0">
              <a:latin typeface="Comic Sans MS" pitchFamily="66" charset="0"/>
            </a:endParaRPr>
          </a:p>
          <a:p>
            <a:pPr lvl="0">
              <a:buFont typeface="Arial" pitchFamily="34" charset="0"/>
              <a:buChar char="•"/>
            </a:pPr>
            <a:endParaRPr lang="en-US" sz="1900" b="1" dirty="0" smtClean="0">
              <a:latin typeface="Comic Sans MS" pitchFamily="66" charset="0"/>
            </a:endParaRPr>
          </a:p>
          <a:p>
            <a:pPr lvl="0"/>
            <a:r>
              <a:rPr lang="en-GB" sz="1900" b="1" dirty="0" smtClean="0">
                <a:latin typeface="Comic Sans MS" pitchFamily="66" charset="0"/>
              </a:rPr>
              <a:t>The other characters think of him as the Jock that is obsessed with sport, trying to get a scholarship and someone who is always trying to impress others. </a:t>
            </a:r>
            <a:endParaRPr lang="en-US" sz="1900" b="1" dirty="0" smtClean="0">
              <a:latin typeface="Comic Sans MS" pitchFamily="66" charset="0"/>
            </a:endParaRPr>
          </a:p>
          <a:p>
            <a:endParaRPr lang="en-GB" dirty="0"/>
          </a:p>
        </p:txBody>
      </p:sp>
      <p:pic>
        <p:nvPicPr>
          <p:cNvPr id="7" name="Picture 6" descr="http://9.media.tumblr.com/tumblr_kp8gw82a1o1qziyd9o1_500.png"/>
          <p:cNvPicPr/>
          <p:nvPr/>
        </p:nvPicPr>
        <p:blipFill>
          <a:blip r:embed="rId2"/>
          <a:srcRect r="41800" b="50366"/>
          <a:stretch>
            <a:fillRect/>
          </a:stretch>
        </p:blipFill>
        <p:spPr bwMode="auto">
          <a:xfrm>
            <a:off x="285720" y="285728"/>
            <a:ext cx="1785950" cy="1928826"/>
          </a:xfrm>
          <a:prstGeom prst="rect">
            <a:avLst/>
          </a:prstGeom>
          <a:noFill/>
          <a:ln w="9525">
            <a:noFill/>
            <a:miter lim="800000"/>
            <a:headEnd/>
            <a:tailEnd/>
          </a:ln>
        </p:spPr>
      </p:pic>
      <p:pic>
        <p:nvPicPr>
          <p:cNvPr id="8" name="Picture 7" descr="http://11.media.tumblr.com/tumblr_kp8gsxrw5t1qziyd9o1_500.png"/>
          <p:cNvPicPr/>
          <p:nvPr/>
        </p:nvPicPr>
        <p:blipFill>
          <a:blip r:embed="rId3"/>
          <a:srcRect l="6800" r="57800" b="50462"/>
          <a:stretch>
            <a:fillRect/>
          </a:stretch>
        </p:blipFill>
        <p:spPr bwMode="auto">
          <a:xfrm>
            <a:off x="3357554" y="285728"/>
            <a:ext cx="1285883" cy="1928826"/>
          </a:xfrm>
          <a:prstGeom prst="rect">
            <a:avLst/>
          </a:prstGeom>
          <a:noFill/>
          <a:ln w="9525">
            <a:noFill/>
            <a:miter lim="800000"/>
            <a:headEnd/>
            <a:tailEnd/>
          </a:ln>
        </p:spPr>
      </p:pic>
      <p:pic>
        <p:nvPicPr>
          <p:cNvPr id="9220" name="Picture 4" descr="http://www.filmdope.com/Gallery/ActorsE/5377-2399.gif"/>
          <p:cNvPicPr>
            <a:picLocks noChangeAspect="1" noChangeArrowheads="1"/>
          </p:cNvPicPr>
          <p:nvPr/>
        </p:nvPicPr>
        <p:blipFill>
          <a:blip r:embed="rId4"/>
          <a:srcRect/>
          <a:stretch>
            <a:fillRect/>
          </a:stretch>
        </p:blipFill>
        <p:spPr bwMode="auto">
          <a:xfrm>
            <a:off x="6072198" y="285728"/>
            <a:ext cx="2643206" cy="1994872"/>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8596" y="142852"/>
            <a:ext cx="8229600" cy="582594"/>
          </a:xfrm>
        </p:spPr>
        <p:txBody>
          <a:bodyPr>
            <a:normAutofit/>
          </a:bodyPr>
          <a:lstStyle/>
          <a:p>
            <a:r>
              <a:rPr lang="en-GB" sz="2800" dirty="0" smtClean="0">
                <a:solidFill>
                  <a:schemeClr val="accent1">
                    <a:lumMod val="75000"/>
                  </a:schemeClr>
                </a:solidFill>
              </a:rPr>
              <a:t>What the film says about him, what you think of him</a:t>
            </a:r>
            <a:endParaRPr lang="en-GB" sz="2800" dirty="0">
              <a:solidFill>
                <a:schemeClr val="accent1">
                  <a:lumMod val="75000"/>
                </a:schemeClr>
              </a:solidFill>
            </a:endParaRPr>
          </a:p>
        </p:txBody>
      </p:sp>
      <p:sp>
        <p:nvSpPr>
          <p:cNvPr id="3" name="Content Placeholder 2"/>
          <p:cNvSpPr>
            <a:spLocks noGrp="1"/>
          </p:cNvSpPr>
          <p:nvPr>
            <p:ph idx="1"/>
          </p:nvPr>
        </p:nvSpPr>
        <p:spPr>
          <a:xfrm>
            <a:off x="500034" y="642918"/>
            <a:ext cx="8429684" cy="6215082"/>
          </a:xfrm>
        </p:spPr>
        <p:txBody>
          <a:bodyPr>
            <a:noAutofit/>
          </a:bodyPr>
          <a:lstStyle/>
          <a:p>
            <a:pPr>
              <a:buNone/>
            </a:pPr>
            <a:r>
              <a:rPr lang="en-US" sz="1200" dirty="0" smtClean="0"/>
              <a:t>          </a:t>
            </a:r>
            <a:r>
              <a:rPr lang="en-US" sz="1400" dirty="0" smtClean="0"/>
              <a:t>•</a:t>
            </a:r>
            <a:r>
              <a:rPr lang="en-US" sz="1400" dirty="0" smtClean="0"/>
              <a:t>Andrew lives in the Illinois‘ suburbs  </a:t>
            </a:r>
            <a:br>
              <a:rPr lang="en-US" sz="1400" dirty="0" smtClean="0"/>
            </a:br>
            <a:r>
              <a:rPr lang="en-US" sz="1400" dirty="0" smtClean="0"/>
              <a:t>•The socioeconomic background of Andrew is Middle Class  </a:t>
            </a:r>
            <a:r>
              <a:rPr lang="en-US" sz="1400" i="1" dirty="0" smtClean="0"/>
              <a:t>- he need’s a scholarship for college instead of paying for it-  </a:t>
            </a:r>
            <a:r>
              <a:rPr lang="en-US" sz="1400" dirty="0" smtClean="0"/>
              <a:t/>
            </a:r>
            <a:br>
              <a:rPr lang="en-US" sz="1400" dirty="0" smtClean="0"/>
            </a:br>
            <a:r>
              <a:rPr lang="en-US" sz="1400" dirty="0" smtClean="0"/>
              <a:t>•The most Andrew works as is a wrestler and that’s for the schools team </a:t>
            </a:r>
            <a:br>
              <a:rPr lang="en-US" sz="1400" dirty="0" smtClean="0"/>
            </a:br>
            <a:r>
              <a:rPr lang="en-US" sz="1400" dirty="0" smtClean="0"/>
              <a:t>•Andrew lives with his dad, maybe mum but in the film she’s not brought up Andrews relationship with his dad is pressured , his dad is pressuring him to be the best and not to settle for second best</a:t>
            </a:r>
            <a:br>
              <a:rPr lang="en-US" sz="1400" dirty="0" smtClean="0"/>
            </a:br>
            <a:r>
              <a:rPr lang="en-US" sz="1400" b="1" i="1" dirty="0" smtClean="0"/>
              <a:t>        “No schools going to give a scholarship to a discipline case“ </a:t>
            </a:r>
            <a:r>
              <a:rPr lang="en-US" sz="1400" dirty="0" smtClean="0"/>
              <a:t/>
            </a:r>
            <a:br>
              <a:rPr lang="en-US" sz="1400" dirty="0" smtClean="0"/>
            </a:br>
            <a:r>
              <a:rPr lang="en-US" sz="1400" dirty="0" smtClean="0"/>
              <a:t>•Andrew’s friends and Coach influence him more then anyone, they have a huge effect on who he hangs out with, talks to how he act’s even how he eats </a:t>
            </a:r>
          </a:p>
          <a:p>
            <a:pPr>
              <a:buNone/>
            </a:pPr>
            <a:r>
              <a:rPr lang="en-US" sz="1400" dirty="0" smtClean="0"/>
              <a:t>         •The most prominent emotion throughout the film for Andrew is Aggression but nearer the end of the film he starts to calm down </a:t>
            </a:r>
          </a:p>
          <a:p>
            <a:pPr>
              <a:buNone/>
            </a:pPr>
            <a:r>
              <a:rPr lang="en-US" sz="1400" dirty="0" smtClean="0"/>
              <a:t>        •Other emotions effecting Andrew underneath we think are Sadness where his father doesn’t talk to him like a person, he only talks to him as a winner who’s losing. </a:t>
            </a:r>
          </a:p>
          <a:p>
            <a:pPr>
              <a:buNone/>
            </a:pPr>
            <a:r>
              <a:rPr lang="en-US" sz="1400" dirty="0" smtClean="0"/>
              <a:t>        •We think Andrews self esteem is quite good because he always seems so cock sure of himself and comes across cocky  </a:t>
            </a:r>
          </a:p>
          <a:p>
            <a:pPr>
              <a:buNone/>
            </a:pPr>
            <a:r>
              <a:rPr lang="en-US" sz="1400" dirty="0" smtClean="0"/>
              <a:t>         •It didn’t really come up in the film if Andrew knows a lot about the outside world but we think because of his social status and typical stereotypes that he doesn’t really seem to know what really happens in the outside world he’s quite like Claire in that concept Andrew’s had the life where it’s all about wrestling nothing else, don’t worry about the news, don’t worry about this that and the other only worry about Wrestling. </a:t>
            </a:r>
            <a:br>
              <a:rPr lang="en-US" sz="1400" dirty="0" smtClean="0"/>
            </a:br>
            <a:r>
              <a:rPr lang="en-US" sz="1400" dirty="0" smtClean="0"/>
              <a:t>•What emotion should the audience feel toward my character?  Sympathy, hate, friendly? </a:t>
            </a:r>
            <a:br>
              <a:rPr lang="en-US" sz="1400" dirty="0" smtClean="0"/>
            </a:br>
            <a:r>
              <a:rPr lang="en-US" sz="1400" dirty="0" smtClean="0"/>
              <a:t>•In the beginning of the film, what do we discover about my character? </a:t>
            </a:r>
            <a:br>
              <a:rPr lang="en-US" sz="1400" dirty="0" smtClean="0"/>
            </a:br>
            <a:r>
              <a:rPr lang="en-US" sz="1400" dirty="0" smtClean="0"/>
              <a:t>•In the middle of the film, how does my character grow and change? </a:t>
            </a:r>
            <a:br>
              <a:rPr lang="en-US" sz="1400" dirty="0" smtClean="0"/>
            </a:br>
            <a:r>
              <a:rPr lang="en-US" sz="1400" dirty="0" smtClean="0"/>
              <a:t>•At the end of the film, what will happen to my character? </a:t>
            </a:r>
            <a:br>
              <a:rPr lang="en-US" sz="1400" dirty="0" smtClean="0"/>
            </a:br>
            <a:r>
              <a:rPr lang="en-US" sz="1400" dirty="0" smtClean="0"/>
              <a:t>•How important is my character to the action of the film as a whole? </a:t>
            </a:r>
            <a:br>
              <a:rPr lang="en-US" sz="1400" dirty="0" smtClean="0"/>
            </a:br>
            <a:r>
              <a:rPr lang="en-US" sz="1400" dirty="0" smtClean="0"/>
              <a:t>•How old is my character? </a:t>
            </a:r>
            <a:br>
              <a:rPr lang="en-US" sz="1400" dirty="0" smtClean="0"/>
            </a:br>
            <a:r>
              <a:rPr lang="en-US" sz="1400" dirty="0" smtClean="0"/>
              <a:t>•How strong are my character’s emotions in this piece?  Pure hatred?  Mild lust? </a:t>
            </a:r>
            <a:br>
              <a:rPr lang="en-US" sz="1400" dirty="0" smtClean="0"/>
            </a:br>
            <a:r>
              <a:rPr lang="en-US" sz="1400" dirty="0" smtClean="0"/>
              <a:t>•What person or fictional character does my character most remind me of? </a:t>
            </a:r>
            <a:br>
              <a:rPr lang="en-US" sz="1400" dirty="0" smtClean="0"/>
            </a:br>
            <a:r>
              <a:rPr lang="en-US" sz="1400" dirty="0" smtClean="0"/>
              <a:t>•If I met my character, how would I react to them? </a:t>
            </a:r>
            <a:br>
              <a:rPr lang="en-US" sz="1400" dirty="0" smtClean="0"/>
            </a:br>
            <a:endParaRPr lang="en-US" sz="14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54032"/>
          </a:xfrm>
        </p:spPr>
        <p:txBody>
          <a:bodyPr>
            <a:normAutofit/>
          </a:bodyPr>
          <a:lstStyle/>
          <a:p>
            <a:r>
              <a:rPr lang="en-GB" sz="2800" dirty="0" smtClean="0">
                <a:solidFill>
                  <a:schemeClr val="accent1">
                    <a:lumMod val="75000"/>
                  </a:schemeClr>
                </a:solidFill>
              </a:rPr>
              <a:t>What Andrew </a:t>
            </a:r>
            <a:r>
              <a:rPr lang="en-GB" sz="2800" b="1" dirty="0" smtClean="0">
                <a:solidFill>
                  <a:schemeClr val="accent1">
                    <a:lumMod val="75000"/>
                  </a:schemeClr>
                </a:solidFill>
              </a:rPr>
              <a:t>says and thinks </a:t>
            </a:r>
            <a:r>
              <a:rPr lang="en-GB" sz="2800" dirty="0" smtClean="0">
                <a:solidFill>
                  <a:schemeClr val="accent1">
                    <a:lumMod val="75000"/>
                  </a:schemeClr>
                </a:solidFill>
              </a:rPr>
              <a:t>– important scenes</a:t>
            </a:r>
            <a:endParaRPr lang="en-GB" sz="2800" dirty="0">
              <a:solidFill>
                <a:schemeClr val="accent1">
                  <a:lumMod val="75000"/>
                </a:schemeClr>
              </a:solidFill>
            </a:endParaRPr>
          </a:p>
        </p:txBody>
      </p:sp>
      <p:sp>
        <p:nvSpPr>
          <p:cNvPr id="3" name="Content Placeholder 2"/>
          <p:cNvSpPr>
            <a:spLocks noGrp="1"/>
          </p:cNvSpPr>
          <p:nvPr>
            <p:ph idx="1"/>
          </p:nvPr>
        </p:nvSpPr>
        <p:spPr>
          <a:xfrm>
            <a:off x="457200" y="1285860"/>
            <a:ext cx="8229600" cy="4840303"/>
          </a:xfrm>
        </p:spPr>
        <p:txBody>
          <a:bodyPr>
            <a:normAutofit fontScale="92500" lnSpcReduction="20000"/>
          </a:bodyPr>
          <a:lstStyle/>
          <a:p>
            <a:r>
              <a:rPr lang="en-GB" sz="1800" b="1" dirty="0" smtClean="0"/>
              <a:t>Determined</a:t>
            </a:r>
            <a:r>
              <a:rPr lang="en-GB" sz="1800" dirty="0" smtClean="0"/>
              <a:t> to make a good impression and show he’s the popular and do what he says  </a:t>
            </a:r>
          </a:p>
          <a:p>
            <a:r>
              <a:rPr lang="en-GB" sz="1800" b="1" dirty="0" smtClean="0"/>
              <a:t>Peacemaker, </a:t>
            </a:r>
            <a:r>
              <a:rPr lang="en-GB" sz="1800" dirty="0" smtClean="0"/>
              <a:t>Every time Bender picks on Claire Andrew sticks up for her and tells him to piss off , and back the hell away. So he’s like a peacemaker in that way.</a:t>
            </a:r>
          </a:p>
          <a:p>
            <a:r>
              <a:rPr lang="en-GB" sz="1800" b="1" dirty="0" smtClean="0"/>
              <a:t>Love, </a:t>
            </a:r>
            <a:r>
              <a:rPr lang="en-GB" sz="1800" dirty="0" smtClean="0"/>
              <a:t>with Andrew love for him is weird because he knows he should like Claire but in the end falls for Allison the weird quiet girl, the total opposite of what it should be. </a:t>
            </a:r>
          </a:p>
          <a:p>
            <a:r>
              <a:rPr lang="en-GB" sz="1800" b="1" dirty="0" smtClean="0"/>
              <a:t>Wants to fit in </a:t>
            </a:r>
            <a:r>
              <a:rPr lang="en-GB" sz="1800" dirty="0" smtClean="0"/>
              <a:t>Andrew is very social conscious as much as he’s a “popular” jock he still finds he has to TRY to stay in with </a:t>
            </a:r>
            <a:r>
              <a:rPr lang="en-GB" sz="1800" smtClean="0"/>
              <a:t>that crowd. </a:t>
            </a:r>
            <a:endParaRPr lang="en-GB" sz="1800" dirty="0" smtClean="0"/>
          </a:p>
          <a:p>
            <a:r>
              <a:rPr lang="en-GB" sz="1800" b="1" dirty="0" smtClean="0"/>
              <a:t>Angry and frustrated with his parents</a:t>
            </a:r>
            <a:r>
              <a:rPr lang="en-GB" sz="1800" dirty="0" smtClean="0"/>
              <a:t>’ relationship and their treatment of him</a:t>
            </a:r>
          </a:p>
          <a:p>
            <a:pPr>
              <a:buNone/>
            </a:pPr>
            <a:r>
              <a:rPr lang="en-GB" sz="1800" dirty="0" smtClean="0"/>
              <a:t> </a:t>
            </a:r>
            <a:r>
              <a:rPr lang="en-GB" sz="1800" dirty="0"/>
              <a:t>‘He called me a dirty tramp! My own father! Maybe he doesn’t mean it but he acts like he does.’ </a:t>
            </a:r>
            <a:r>
              <a:rPr lang="en-GB" sz="1800" dirty="0" smtClean="0"/>
              <a:t> (why he got drunk)</a:t>
            </a:r>
          </a:p>
          <a:p>
            <a:pPr>
              <a:buNone/>
            </a:pPr>
            <a:r>
              <a:rPr lang="en-GB" sz="1800" dirty="0" smtClean="0"/>
              <a:t>You’re tearing me apart  and argument with them on stairs ‘Don’t I buy you everything you want?’ (Jim’s dad to him)</a:t>
            </a:r>
          </a:p>
          <a:p>
            <a:pPr>
              <a:buNone/>
            </a:pPr>
            <a:r>
              <a:rPr lang="en-GB" sz="1800" dirty="0" smtClean="0"/>
              <a:t> </a:t>
            </a:r>
            <a:r>
              <a:rPr lang="en-GB" sz="1800" dirty="0"/>
              <a:t>‘Can I talk to you guys? I </a:t>
            </a:r>
            <a:r>
              <a:rPr lang="en-GB" sz="1800" dirty="0" err="1"/>
              <a:t>gotta</a:t>
            </a:r>
            <a:r>
              <a:rPr lang="en-GB" sz="1800" dirty="0"/>
              <a:t> talk to someone</a:t>
            </a:r>
            <a:r>
              <a:rPr lang="en-GB" sz="1800" dirty="0" smtClean="0"/>
              <a:t>.’  (Begs dad for advice on Chicken Run).</a:t>
            </a:r>
          </a:p>
          <a:p>
            <a:r>
              <a:rPr lang="en-GB" sz="1800" b="1" dirty="0" smtClean="0"/>
              <a:t>Desperate</a:t>
            </a:r>
            <a:r>
              <a:rPr lang="en-GB" sz="1800" dirty="0" smtClean="0"/>
              <a:t> – I don’t know what to do anymore except maybe die</a:t>
            </a:r>
          </a:p>
          <a:p>
            <a:r>
              <a:rPr lang="en-GB" sz="1800" b="1" dirty="0" smtClean="0"/>
              <a:t>Brave and proud </a:t>
            </a:r>
            <a:r>
              <a:rPr lang="en-GB" sz="1800" dirty="0" smtClean="0"/>
              <a:t>– chicken race</a:t>
            </a:r>
          </a:p>
          <a:p>
            <a:r>
              <a:rPr lang="en-GB" sz="1800" b="1" dirty="0" smtClean="0"/>
              <a:t>Kind and loyal</a:t>
            </a:r>
            <a:r>
              <a:rPr lang="en-GB" sz="1800" dirty="0" smtClean="0"/>
              <a:t>– helps Plato </a:t>
            </a:r>
            <a:r>
              <a:rPr lang="en-GB" sz="1800" dirty="0" err="1" smtClean="0"/>
              <a:t>thoughout</a:t>
            </a:r>
            <a:r>
              <a:rPr lang="en-GB" sz="1800" dirty="0" smtClean="0"/>
              <a:t>, offers him jacket, friendship, </a:t>
            </a:r>
            <a:r>
              <a:rPr lang="en-GB" sz="1800" dirty="0" err="1" smtClean="0"/>
              <a:t>esp</a:t>
            </a:r>
            <a:r>
              <a:rPr lang="en-GB" sz="1800" dirty="0" smtClean="0"/>
              <a:t> in the end ‘I’ve got the bullets’</a:t>
            </a:r>
          </a:p>
          <a:p>
            <a:r>
              <a:rPr lang="en-GB" sz="1800" b="1" dirty="0" smtClean="0"/>
              <a:t>Loving</a:t>
            </a:r>
            <a:r>
              <a:rPr lang="en-GB" sz="1800" dirty="0" smtClean="0"/>
              <a:t> - towards Judy, wants to help his dad</a:t>
            </a:r>
          </a:p>
          <a:p>
            <a:endParaRPr lang="en-GB" sz="1800" dirty="0" smtClean="0"/>
          </a:p>
          <a:p>
            <a:endParaRPr lang="en-GB" sz="1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186766" cy="796908"/>
          </a:xfrm>
        </p:spPr>
        <p:txBody>
          <a:bodyPr>
            <a:normAutofit/>
          </a:bodyPr>
          <a:lstStyle/>
          <a:p>
            <a:r>
              <a:rPr lang="en-GB" dirty="0" smtClean="0">
                <a:solidFill>
                  <a:schemeClr val="accent1">
                    <a:lumMod val="75000"/>
                  </a:schemeClr>
                </a:solidFill>
              </a:rPr>
              <a:t>What Andrew does;</a:t>
            </a:r>
            <a:endParaRPr lang="en-GB" dirty="0">
              <a:solidFill>
                <a:schemeClr val="accent1">
                  <a:lumMod val="75000"/>
                </a:schemeClr>
              </a:solidFill>
            </a:endParaRPr>
          </a:p>
        </p:txBody>
      </p:sp>
      <p:sp>
        <p:nvSpPr>
          <p:cNvPr id="3" name="Content Placeholder 2"/>
          <p:cNvSpPr>
            <a:spLocks noGrp="1"/>
          </p:cNvSpPr>
          <p:nvPr>
            <p:ph idx="1"/>
          </p:nvPr>
        </p:nvSpPr>
        <p:spPr>
          <a:xfrm>
            <a:off x="142844" y="1000108"/>
            <a:ext cx="8543956" cy="5715040"/>
          </a:xfrm>
        </p:spPr>
        <p:txBody>
          <a:bodyPr>
            <a:normAutofit fontScale="92500" lnSpcReduction="10000"/>
          </a:bodyPr>
          <a:lstStyle/>
          <a:p>
            <a:r>
              <a:rPr lang="en-GB" sz="1800" dirty="0" smtClean="0"/>
              <a:t>In Detention for taping a weaker students Butt Cheeks together. </a:t>
            </a:r>
          </a:p>
          <a:p>
            <a:endParaRPr lang="en-GB" sz="1800" dirty="0" smtClean="0"/>
          </a:p>
          <a:p>
            <a:r>
              <a:rPr lang="en-GB" sz="1800" dirty="0" smtClean="0"/>
              <a:t>In detention he comes across as over confident- he thinks he’s “hard” for being on the wrestling team and owning a letterman jacket.</a:t>
            </a:r>
          </a:p>
          <a:p>
            <a:endParaRPr lang="en-GB" sz="1800" dirty="0" smtClean="0"/>
          </a:p>
          <a:p>
            <a:r>
              <a:rPr lang="en-GB" sz="1800" dirty="0" smtClean="0"/>
              <a:t>Interested in other people “inquisitive” this can also come across as being “vain” for thinking and wanting to know what people think about him. </a:t>
            </a:r>
          </a:p>
          <a:p>
            <a:endParaRPr lang="en-GB" sz="1800" dirty="0" smtClean="0"/>
          </a:p>
          <a:p>
            <a:r>
              <a:rPr lang="en-GB" sz="1800" dirty="0" smtClean="0"/>
              <a:t>Andrew like’s to talk about himself but disguises it as being inquisitive. </a:t>
            </a:r>
          </a:p>
          <a:p>
            <a:endParaRPr lang="en-GB" sz="1800" dirty="0" smtClean="0"/>
          </a:p>
          <a:p>
            <a:r>
              <a:rPr lang="en-GB" sz="1800" dirty="0" smtClean="0"/>
              <a:t>Andrew’s not afraid of bender and doesn't take any of his shit. </a:t>
            </a:r>
          </a:p>
          <a:p>
            <a:endParaRPr lang="en-GB" sz="1800" dirty="0" smtClean="0"/>
          </a:p>
          <a:p>
            <a:r>
              <a:rPr lang="en-GB" sz="1800" dirty="0" smtClean="0"/>
              <a:t>Andrew doesn’t hide his opinion and if someone's wrong he’ll gladly tell him, this shows he’s comfortable in himself and confident . </a:t>
            </a:r>
          </a:p>
          <a:p>
            <a:endParaRPr lang="en-GB" sz="1800" dirty="0" smtClean="0"/>
          </a:p>
          <a:p>
            <a:r>
              <a:rPr lang="en-GB" sz="1800" dirty="0" smtClean="0"/>
              <a:t>He’s also proud of the fact he’s in the wrestling team, and puts bender down by saying  things like “you're not in a club”</a:t>
            </a:r>
          </a:p>
          <a:p>
            <a:endParaRPr lang="en-GB" sz="1800" dirty="0" smtClean="0"/>
          </a:p>
          <a:p>
            <a:r>
              <a:rPr lang="en-GB" sz="1800" dirty="0" smtClean="0"/>
              <a:t>Andrew doesn't fight with his parents as such but he hates his dad and is constantly calling him a “prick”, because his dad is too picky and pushy.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smtClean="0">
                <a:solidFill>
                  <a:schemeClr val="accent1">
                    <a:lumMod val="75000"/>
                  </a:schemeClr>
                </a:solidFill>
              </a:rPr>
              <a:t>Andrew; what others think about him.</a:t>
            </a:r>
            <a:endParaRPr lang="en-GB" sz="4000" dirty="0">
              <a:solidFill>
                <a:schemeClr val="accent1">
                  <a:lumMod val="75000"/>
                </a:schemeClr>
              </a:solidFill>
            </a:endParaRPr>
          </a:p>
        </p:txBody>
      </p:sp>
      <p:sp>
        <p:nvSpPr>
          <p:cNvPr id="3" name="Content Placeholder 2"/>
          <p:cNvSpPr>
            <a:spLocks noGrp="1"/>
          </p:cNvSpPr>
          <p:nvPr>
            <p:ph idx="1"/>
          </p:nvPr>
        </p:nvSpPr>
        <p:spPr/>
        <p:txBody>
          <a:bodyPr>
            <a:normAutofit fontScale="55000" lnSpcReduction="20000"/>
          </a:bodyPr>
          <a:lstStyle/>
          <a:p>
            <a:r>
              <a:rPr lang="en-GB" dirty="0" smtClean="0"/>
              <a:t>Dad – His dad wants Jim to be so tough that no one will mess with him.</a:t>
            </a:r>
          </a:p>
          <a:p>
            <a:endParaRPr lang="en-GB" dirty="0" smtClean="0"/>
          </a:p>
          <a:p>
            <a:r>
              <a:rPr lang="en-GB" dirty="0" smtClean="0"/>
              <a:t>Bender – He finds him a bit of a jerk. At first he doesn’t particularly like Andrew; he actually hates him at first but in the end he becomes okay with him. </a:t>
            </a:r>
          </a:p>
          <a:p>
            <a:endParaRPr lang="en-GB" dirty="0" smtClean="0"/>
          </a:p>
          <a:p>
            <a:r>
              <a:rPr lang="en-GB" dirty="0" smtClean="0"/>
              <a:t>Brian – Finds him friendly and cool to hang out with. He has a neutral status with him all the way through.</a:t>
            </a:r>
          </a:p>
          <a:p>
            <a:endParaRPr lang="en-GB" dirty="0" smtClean="0"/>
          </a:p>
          <a:p>
            <a:r>
              <a:rPr lang="en-GB" dirty="0" smtClean="0"/>
              <a:t>Allison – They understand each others problems at home. She falls in love with him at the end of the film as they kiss.</a:t>
            </a:r>
          </a:p>
          <a:p>
            <a:endParaRPr lang="en-GB" dirty="0" smtClean="0"/>
          </a:p>
          <a:p>
            <a:r>
              <a:rPr lang="en-GB" dirty="0" smtClean="0"/>
              <a:t>Claire – She finds him okay, there is not much social life between them.</a:t>
            </a:r>
          </a:p>
          <a:p>
            <a:pPr>
              <a:buNone/>
            </a:pPr>
            <a:endParaRPr lang="en-GB" dirty="0" smtClean="0"/>
          </a:p>
          <a:p>
            <a:r>
              <a:rPr lang="en-GB" dirty="0" smtClean="0"/>
              <a:t>Mr Vernon- Andrew’s head teacher finds Andrew a “jock” , Mr Vernon is stereotypical like that, but also because Andrew tries to do what teachers ask to stay on the wrestling team, Mr Vernon see’s this as an opportunity to walk over Andrew.</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544</TotalTime>
  <Words>816</Words>
  <Application>Microsoft Office PowerPoint</Application>
  <PresentationFormat>On-screen Show (4:3)</PresentationFormat>
  <Paragraphs>56</Paragraphs>
  <Slides>5</Slides>
  <Notes>1</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Andrew Clark character analysis</vt:lpstr>
      <vt:lpstr>What the film says about him, what you think of him</vt:lpstr>
      <vt:lpstr>What Andrew says and thinks – important scenes</vt:lpstr>
      <vt:lpstr>What Andrew does;</vt:lpstr>
      <vt:lpstr>Andrew; what others think about him.</vt:lpstr>
    </vt:vector>
  </TitlesOfParts>
  <Company>RM plc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Jim Stark character analysis</dc:title>
  <dc:creator>kbrookes</dc:creator>
  <cp:lastModifiedBy>student</cp:lastModifiedBy>
  <cp:revision>62</cp:revision>
  <dcterms:created xsi:type="dcterms:W3CDTF">2009-10-19T11:16:30Z</dcterms:created>
  <dcterms:modified xsi:type="dcterms:W3CDTF">2009-11-17T10:10:00Z</dcterms:modified>
</cp:coreProperties>
</file>